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1" r:id="rId4"/>
    <p:sldId id="258" r:id="rId5"/>
    <p:sldId id="257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80">
          <p15:clr>
            <a:srgbClr val="A4A3A4"/>
          </p15:clr>
        </p15:guide>
        <p15:guide id="2" pos="54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7" d="100"/>
          <a:sy n="87" d="100"/>
        </p:scale>
        <p:origin x="1494" y="108"/>
      </p:cViewPr>
      <p:guideLst>
        <p:guide orient="horz" pos="4280"/>
        <p:guide pos="541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D4A4-0C18-3342-B373-CD98125CAADC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E745-9702-1D43-B56E-AC45290C2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02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D4A4-0C18-3342-B373-CD98125CAADC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E745-9702-1D43-B56E-AC45290C2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5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D4A4-0C18-3342-B373-CD98125CAADC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E745-9702-1D43-B56E-AC45290C2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7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D4A4-0C18-3342-B373-CD98125CAADC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E745-9702-1D43-B56E-AC45290C2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4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D4A4-0C18-3342-B373-CD98125CAADC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E745-9702-1D43-B56E-AC45290C2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35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D4A4-0C18-3342-B373-CD98125CAADC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E745-9702-1D43-B56E-AC45290C2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9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D4A4-0C18-3342-B373-CD98125CAADC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E745-9702-1D43-B56E-AC45290C2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72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D4A4-0C18-3342-B373-CD98125CAADC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E745-9702-1D43-B56E-AC45290C2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2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D4A4-0C18-3342-B373-CD98125CAADC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E745-9702-1D43-B56E-AC45290C2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9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D4A4-0C18-3342-B373-CD98125CAADC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E745-9702-1D43-B56E-AC45290C2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4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D4A4-0C18-3342-B373-CD98125CAADC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E745-9702-1D43-B56E-AC45290C2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9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1D4A4-0C18-3342-B373-CD98125CAADC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5E745-9702-1D43-B56E-AC45290C2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10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oknowledgy.weebly.com/" TargetMode="External"/><Relationship Id="rId2" Type="http://schemas.openxmlformats.org/officeDocument/2006/relationships/hyperlink" Target="http://www.slideshare.net/diverzippy/bioknowledgy-dp-bio-ia-criteria-v1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lideshare.net/diverzippy/bioknowledgy-dp-bio-ia-criteria-v1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827701" cy="858648"/>
          </a:xfrm>
          <a:solidFill>
            <a:schemeClr val="accent1">
              <a:lumMod val="40000"/>
              <a:lumOff val="60000"/>
              <a:alpha val="78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Understanding the </a:t>
            </a:r>
            <a:r>
              <a:rPr lang="en-US" dirty="0" smtClean="0">
                <a:hlinkClick r:id="rId2"/>
              </a:rPr>
              <a:t>IA Criteria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49387" y="5778101"/>
            <a:ext cx="3498035" cy="9002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By </a:t>
            </a:r>
            <a:r>
              <a:rPr lang="en-US" dirty="0"/>
              <a:t>Chris Paine</a:t>
            </a:r>
          </a:p>
          <a:p>
            <a:pPr>
              <a:lnSpc>
                <a:spcPct val="150000"/>
              </a:lnSpc>
            </a:pPr>
            <a:r>
              <a:rPr lang="en-US" u="sng" dirty="0" smtClean="0">
                <a:hlinkClick r:id="rId3"/>
              </a:rPr>
              <a:t>https</a:t>
            </a:r>
            <a:r>
              <a:rPr lang="en-US" u="sng" dirty="0">
                <a:hlinkClick r:id="rId3"/>
              </a:rPr>
              <a:t>://</a:t>
            </a:r>
            <a:r>
              <a:rPr lang="en-US" u="sng" dirty="0" smtClean="0">
                <a:hlinkClick r:id="rId3"/>
              </a:rPr>
              <a:t>bioknowledgy.weebly.com</a:t>
            </a:r>
            <a:r>
              <a:rPr lang="en-US" u="sng" dirty="0">
                <a:hlinkClick r:id="rId3"/>
              </a:rPr>
              <a:t>/</a:t>
            </a:r>
            <a:r>
              <a:rPr lang="en-US" dirty="0"/>
              <a:t> </a:t>
            </a:r>
            <a:endParaRPr lang="en-US" dirty="0" smtClean="0"/>
          </a:p>
        </p:txBody>
      </p:sp>
      <p:pic>
        <p:nvPicPr>
          <p:cNvPr id="7" name="Picture 6" descr="Screen Shot 2014-10-15 at 12.18.0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114047"/>
            <a:ext cx="7924800" cy="1752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53233" y="1209319"/>
            <a:ext cx="7113646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3500" dirty="0" smtClean="0"/>
              <a:t>I’m doing an investigation for the IA …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00549" y="4993271"/>
            <a:ext cx="569767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500" dirty="0" smtClean="0"/>
              <a:t>… how is it marked?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45939" y="4029164"/>
            <a:ext cx="7149933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4500" dirty="0" smtClean="0"/>
              <a:t>… what do I put in my report?</a:t>
            </a:r>
            <a:endParaRPr lang="en-AU" sz="4500" dirty="0"/>
          </a:p>
        </p:txBody>
      </p:sp>
    </p:spTree>
    <p:extLst>
      <p:ext uri="{BB962C8B-B14F-4D97-AF65-F5344CB8AC3E}">
        <p14:creationId xmlns:p14="http://schemas.microsoft.com/office/powerpoint/2010/main" val="2840744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1173" y="1033857"/>
            <a:ext cx="39977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>
                <a:solidFill>
                  <a:srgbClr val="000000"/>
                </a:solidFill>
              </a:rPr>
              <a:t>Marks for each criteria are added together</a:t>
            </a:r>
            <a:endParaRPr lang="en-AU" sz="32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0474" y="4574942"/>
            <a:ext cx="76194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000" u="sng" dirty="0" smtClean="0">
                <a:solidFill>
                  <a:srgbClr val="000000"/>
                </a:solidFill>
              </a:rPr>
              <a:t>The overall total counts as 20% of your final grade for the Biology </a:t>
            </a:r>
            <a:r>
              <a:rPr lang="en-AU" sz="4000" u="sng" smtClean="0">
                <a:solidFill>
                  <a:srgbClr val="000000"/>
                </a:solidFill>
              </a:rPr>
              <a:t>Diploma Exam</a:t>
            </a:r>
            <a:endParaRPr lang="en-AU" sz="4000" u="sng" dirty="0">
              <a:solidFill>
                <a:srgbClr val="000000"/>
              </a:solidFill>
            </a:endParaRPr>
          </a:p>
        </p:txBody>
      </p:sp>
      <p:pic>
        <p:nvPicPr>
          <p:cNvPr id="7" name="Picture 6" descr="Screen Shot 2014-10-15 at 12.18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114047"/>
            <a:ext cx="7924800" cy="1752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13590" y="29258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80056" y="29258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40654" y="29258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50553" y="29258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35156" y="293249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01623" y="2922829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907588" y="292282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58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1066150" y="973715"/>
            <a:ext cx="342900" cy="37562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04520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10-15 at 12.12.32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9" y="178421"/>
            <a:ext cx="5038013" cy="52023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09048" y="306350"/>
            <a:ext cx="36619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 smtClean="0">
                <a:solidFill>
                  <a:srgbClr val="000000"/>
                </a:solidFill>
              </a:rPr>
              <a:t>There is a lot of detail! …</a:t>
            </a:r>
            <a:endParaRPr lang="en-AU" sz="36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01051" y="2157645"/>
            <a:ext cx="3469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500" dirty="0" smtClean="0">
                <a:solidFill>
                  <a:srgbClr val="000000"/>
                </a:solidFill>
              </a:rPr>
              <a:t>… How should I read and use the IA criteria?</a:t>
            </a:r>
            <a:endParaRPr lang="en-AU" sz="4500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848" y="5380806"/>
            <a:ext cx="50380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hlinkClick r:id="rId2"/>
              </a:rPr>
              <a:t>http://</a:t>
            </a:r>
            <a:r>
              <a:rPr lang="en-US" sz="1200" dirty="0" err="1">
                <a:hlinkClick r:id="rId2"/>
              </a:rPr>
              <a:t>www.slideshare.net</a:t>
            </a:r>
            <a:r>
              <a:rPr lang="en-US" sz="1200" dirty="0">
                <a:hlinkClick r:id="rId2"/>
              </a:rPr>
              <a:t>/</a:t>
            </a:r>
            <a:r>
              <a:rPr lang="en-US" sz="1200" dirty="0" err="1">
                <a:hlinkClick r:id="rId2"/>
              </a:rPr>
              <a:t>diverzippy</a:t>
            </a:r>
            <a:r>
              <a:rPr lang="en-US" sz="1200" dirty="0">
                <a:hlinkClick r:id="rId2"/>
              </a:rPr>
              <a:t>/bioknowledgy-dp-bio-ia-criteria-v11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54682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049065" y="0"/>
            <a:ext cx="6641318" cy="6858000"/>
            <a:chOff x="857895" y="0"/>
            <a:chExt cx="6641318" cy="6858000"/>
          </a:xfrm>
        </p:grpSpPr>
        <p:pic>
          <p:nvPicPr>
            <p:cNvPr id="5" name="Picture 4" descr="Screen Shot 2014-10-15 at 12.12.32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895" y="0"/>
              <a:ext cx="6641318" cy="6858000"/>
            </a:xfrm>
            <a:prstGeom prst="rect">
              <a:avLst/>
            </a:prstGeom>
          </p:spPr>
        </p:pic>
        <p:grpSp>
          <p:nvGrpSpPr>
            <p:cNvPr id="4" name="Group 3"/>
            <p:cNvGrpSpPr/>
            <p:nvPr/>
          </p:nvGrpSpPr>
          <p:grpSpPr>
            <a:xfrm>
              <a:off x="955878" y="616655"/>
              <a:ext cx="6445351" cy="6101385"/>
              <a:chOff x="955878" y="616655"/>
              <a:chExt cx="6445351" cy="6101385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969534" y="3809620"/>
                <a:ext cx="6431695" cy="2908420"/>
              </a:xfrm>
              <a:prstGeom prst="rect">
                <a:avLst/>
              </a:prstGeom>
              <a:noFill/>
              <a:ln w="3810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490630" y="616656"/>
                <a:ext cx="5910599" cy="3152000"/>
              </a:xfrm>
              <a:prstGeom prst="rect">
                <a:avLst/>
              </a:prstGeom>
              <a:noFill/>
              <a:ln w="38100" cmpd="sng">
                <a:solidFill>
                  <a:srgbClr val="FF66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955878" y="616655"/>
                <a:ext cx="507441" cy="3152000"/>
              </a:xfrm>
              <a:prstGeom prst="rect">
                <a:avLst/>
              </a:prstGeom>
              <a:noFill/>
              <a:ln w="38100" cmpd="sng"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-1" y="0"/>
            <a:ext cx="6540940" cy="584776"/>
          </a:xfrm>
          <a:prstGeom prst="rect">
            <a:avLst/>
          </a:prstGeom>
          <a:solidFill>
            <a:srgbClr val="FFFFFF">
              <a:alpha val="8100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3200" dirty="0" smtClean="0">
                <a:solidFill>
                  <a:srgbClr val="000000"/>
                </a:solidFill>
              </a:rPr>
              <a:t>Let’s break it down – there are </a:t>
            </a:r>
            <a:r>
              <a:rPr lang="en-AU" sz="3200" b="1" dirty="0" smtClean="0">
                <a:solidFill>
                  <a:srgbClr val="000000"/>
                </a:solidFill>
              </a:rPr>
              <a:t>3 </a:t>
            </a:r>
            <a:r>
              <a:rPr lang="en-AU" sz="3200" dirty="0" smtClean="0">
                <a:solidFill>
                  <a:srgbClr val="000000"/>
                </a:solidFill>
              </a:rPr>
              <a:t>parts</a:t>
            </a:r>
            <a:endParaRPr lang="en-AU" sz="32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76105" y="4921352"/>
            <a:ext cx="1502095" cy="461665"/>
          </a:xfrm>
          <a:prstGeom prst="rect">
            <a:avLst/>
          </a:prstGeom>
          <a:solidFill>
            <a:srgbClr val="FFFFFF">
              <a:alpha val="8200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rgbClr val="000000"/>
                </a:solidFill>
              </a:rPr>
              <a:t>checklists</a:t>
            </a:r>
            <a:endParaRPr lang="en-AU" sz="240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3193" y="1282313"/>
            <a:ext cx="1195759" cy="461665"/>
          </a:xfrm>
          <a:prstGeom prst="rect">
            <a:avLst/>
          </a:prstGeom>
          <a:solidFill>
            <a:srgbClr val="FFFFFF">
              <a:alpha val="8200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rgbClr val="000000"/>
                </a:solidFill>
              </a:rPr>
              <a:t>aspect</a:t>
            </a:r>
            <a:r>
              <a:rPr lang="en-AU" sz="2400" b="1" dirty="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92181" y="913374"/>
            <a:ext cx="1032174" cy="461665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2400" b="1" dirty="0">
                <a:solidFill>
                  <a:srgbClr val="000000"/>
                </a:solidFill>
              </a:rPr>
              <a:t>m</a:t>
            </a:r>
            <a:r>
              <a:rPr lang="en-AU" sz="2400" b="1" dirty="0" smtClean="0">
                <a:solidFill>
                  <a:srgbClr val="000000"/>
                </a:solidFill>
              </a:rPr>
              <a:t>arks</a:t>
            </a:r>
            <a:endParaRPr lang="en-AU" sz="2400" b="1" dirty="0">
              <a:solidFill>
                <a:srgbClr val="0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779486" y="725563"/>
            <a:ext cx="342900" cy="375622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</a:t>
            </a:r>
          </a:p>
        </p:txBody>
      </p:sp>
      <p:sp>
        <p:nvSpPr>
          <p:cNvPr id="15" name="Oval 14"/>
          <p:cNvSpPr/>
          <p:nvPr/>
        </p:nvSpPr>
        <p:spPr>
          <a:xfrm>
            <a:off x="7690383" y="1052345"/>
            <a:ext cx="342900" cy="375622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16" name="Oval 15"/>
          <p:cNvSpPr/>
          <p:nvPr/>
        </p:nvSpPr>
        <p:spPr>
          <a:xfrm>
            <a:off x="7628173" y="4632948"/>
            <a:ext cx="342900" cy="37562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28996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4-10-15 at 12.12.3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65" y="0"/>
            <a:ext cx="6641318" cy="68580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147048" y="616655"/>
            <a:ext cx="6445351" cy="6101385"/>
            <a:chOff x="955878" y="616655"/>
            <a:chExt cx="6445351" cy="6101385"/>
          </a:xfrm>
        </p:grpSpPr>
        <p:sp>
          <p:nvSpPr>
            <p:cNvPr id="2" name="Rectangle 1"/>
            <p:cNvSpPr/>
            <p:nvPr/>
          </p:nvSpPr>
          <p:spPr>
            <a:xfrm>
              <a:off x="969534" y="3809620"/>
              <a:ext cx="6431695" cy="2908420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490630" y="616656"/>
              <a:ext cx="5910599" cy="3152000"/>
            </a:xfrm>
            <a:prstGeom prst="rect">
              <a:avLst/>
            </a:prstGeom>
            <a:noFill/>
            <a:ln w="38100" cmpd="sng"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955878" y="616655"/>
              <a:ext cx="507441" cy="3152000"/>
            </a:xfrm>
            <a:prstGeom prst="rect">
              <a:avLst/>
            </a:prstGeom>
            <a:noFill/>
            <a:ln w="38100" cmpd="sng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0" y="0"/>
            <a:ext cx="3335144" cy="584776"/>
          </a:xfrm>
          <a:prstGeom prst="rect">
            <a:avLst/>
          </a:prstGeom>
          <a:solidFill>
            <a:srgbClr val="FFFFFF">
              <a:alpha val="8100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3200" dirty="0" smtClean="0">
                <a:solidFill>
                  <a:srgbClr val="000000"/>
                </a:solidFill>
              </a:rPr>
              <a:t>Let’s break it down </a:t>
            </a:r>
            <a:endParaRPr lang="en-AU" sz="32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38425" y="4858365"/>
            <a:ext cx="2104545" cy="1569660"/>
          </a:xfrm>
          <a:prstGeom prst="rect">
            <a:avLst/>
          </a:prstGeom>
          <a:solidFill>
            <a:srgbClr val="FFFFFF">
              <a:alpha val="8200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2400" u="sng" dirty="0" smtClean="0">
                <a:solidFill>
                  <a:srgbClr val="000000"/>
                </a:solidFill>
              </a:rPr>
              <a:t>The </a:t>
            </a:r>
            <a:r>
              <a:rPr lang="en-AU" sz="2400" b="1" u="sng" dirty="0" smtClean="0">
                <a:solidFill>
                  <a:srgbClr val="000000"/>
                </a:solidFill>
              </a:rPr>
              <a:t>checklist</a:t>
            </a:r>
            <a:r>
              <a:rPr lang="en-AU" sz="2400" u="sng" dirty="0" smtClean="0">
                <a:solidFill>
                  <a:srgbClr val="000000"/>
                </a:solidFill>
              </a:rPr>
              <a:t> tells you what needs to be in your report*</a:t>
            </a:r>
            <a:endParaRPr lang="en-AU" sz="2400" u="sng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4004" y="1549082"/>
            <a:ext cx="3609139" cy="1200328"/>
          </a:xfrm>
          <a:prstGeom prst="rect">
            <a:avLst/>
          </a:prstGeom>
          <a:solidFill>
            <a:srgbClr val="FFFFFF">
              <a:alpha val="8200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000000"/>
                </a:solidFill>
              </a:rPr>
              <a:t>The checklist helps </a:t>
            </a:r>
            <a:r>
              <a:rPr lang="en-AU" sz="2400" dirty="0">
                <a:solidFill>
                  <a:srgbClr val="000000"/>
                </a:solidFill>
              </a:rPr>
              <a:t>you</a:t>
            </a:r>
            <a:r>
              <a:rPr lang="en-AU" sz="2400" dirty="0" smtClean="0">
                <a:solidFill>
                  <a:srgbClr val="000000"/>
                </a:solidFill>
              </a:rPr>
              <a:t> to know how well did you do against each </a:t>
            </a:r>
            <a:r>
              <a:rPr lang="en-AU" sz="2400" b="1" dirty="0" smtClean="0">
                <a:solidFill>
                  <a:srgbClr val="000000"/>
                </a:solidFill>
              </a:rPr>
              <a:t>aspect</a:t>
            </a:r>
            <a:endParaRPr lang="en-AU" sz="24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4495" y="864534"/>
            <a:ext cx="3081297" cy="1938992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000000"/>
                </a:solidFill>
              </a:rPr>
              <a:t>Depending on brand you attained in each aspect you will be awarded a </a:t>
            </a:r>
            <a:r>
              <a:rPr lang="en-AU" sz="2400" b="1" dirty="0" smtClean="0">
                <a:solidFill>
                  <a:srgbClr val="000000"/>
                </a:solidFill>
              </a:rPr>
              <a:t>mark</a:t>
            </a:r>
            <a:r>
              <a:rPr lang="en-AU" sz="2400" dirty="0" smtClean="0">
                <a:solidFill>
                  <a:srgbClr val="000000"/>
                </a:solidFill>
              </a:rPr>
              <a:t> for the criteria.</a:t>
            </a:r>
            <a:endParaRPr lang="en-AU" sz="2400" dirty="0">
              <a:solidFill>
                <a:srgbClr val="0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51552" y="660443"/>
            <a:ext cx="342900" cy="375622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</a:t>
            </a:r>
          </a:p>
        </p:txBody>
      </p:sp>
      <p:sp>
        <p:nvSpPr>
          <p:cNvPr id="15" name="Oval 14"/>
          <p:cNvSpPr/>
          <p:nvPr/>
        </p:nvSpPr>
        <p:spPr>
          <a:xfrm>
            <a:off x="4917430" y="1344991"/>
            <a:ext cx="342900" cy="375622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16" name="Oval 15"/>
          <p:cNvSpPr/>
          <p:nvPr/>
        </p:nvSpPr>
        <p:spPr>
          <a:xfrm>
            <a:off x="4523157" y="4654274"/>
            <a:ext cx="342900" cy="37562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83454" y="5705939"/>
            <a:ext cx="3096462" cy="1077218"/>
          </a:xfrm>
          <a:prstGeom prst="rect">
            <a:avLst/>
          </a:prstGeom>
          <a:solidFill>
            <a:srgbClr val="FFFFFF">
              <a:alpha val="8200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1600" dirty="0" smtClean="0">
                <a:solidFill>
                  <a:srgbClr val="000000"/>
                </a:solidFill>
              </a:rPr>
              <a:t>*The checklist is designed to fit a common approach. Some checks may not be valid for investigations taking an unusual approach.</a:t>
            </a:r>
            <a:endParaRPr lang="en-A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167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4-10-15 at 12.12.3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95" y="0"/>
            <a:ext cx="6641318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71973" y="3864239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71973" y="595846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65886" y="490990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65886" y="549419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65886" y="6327792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922255" y="3809620"/>
            <a:ext cx="1649745" cy="290842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891891" y="2992647"/>
            <a:ext cx="1567340" cy="723691"/>
          </a:xfrm>
          <a:prstGeom prst="ellipse">
            <a:avLst/>
          </a:prstGeom>
          <a:noFill/>
          <a:ln w="3810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168037" y="4872160"/>
            <a:ext cx="3542469" cy="1200328"/>
          </a:xfrm>
          <a:prstGeom prst="rect">
            <a:avLst/>
          </a:prstGeom>
          <a:solidFill>
            <a:srgbClr val="FFFFFF">
              <a:alpha val="8200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000000"/>
                </a:solidFill>
              </a:rPr>
              <a:t>Most checks completed? Maybe just one minor mistake or omission?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87380" y="2161650"/>
            <a:ext cx="3136787" cy="830997"/>
          </a:xfrm>
          <a:prstGeom prst="rect">
            <a:avLst/>
          </a:prstGeom>
          <a:solidFill>
            <a:srgbClr val="FFFFFF">
              <a:alpha val="8200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rgbClr val="000000"/>
                </a:solidFill>
              </a:rPr>
              <a:t>It’s likely that the top band will be awarded</a:t>
            </a:r>
          </a:p>
        </p:txBody>
      </p:sp>
      <p:sp>
        <p:nvSpPr>
          <p:cNvPr id="18" name="Curved Right Arrow 17"/>
          <p:cNvSpPr/>
          <p:nvPr/>
        </p:nvSpPr>
        <p:spPr>
          <a:xfrm rot="10647043">
            <a:off x="4652459" y="3140547"/>
            <a:ext cx="873946" cy="1338146"/>
          </a:xfrm>
          <a:prstGeom prst="curv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0"/>
            <a:ext cx="7868716" cy="584776"/>
          </a:xfrm>
          <a:prstGeom prst="rect">
            <a:avLst/>
          </a:prstGeom>
          <a:solidFill>
            <a:srgbClr val="FFFFFF">
              <a:alpha val="8100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3200" dirty="0" smtClean="0">
                <a:solidFill>
                  <a:srgbClr val="000000"/>
                </a:solidFill>
              </a:rPr>
              <a:t>How does the checklist equate to the aspects?</a:t>
            </a:r>
            <a:endParaRPr lang="en-AU" sz="3200" dirty="0">
              <a:solidFill>
                <a:srgbClr val="00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891009" y="4730628"/>
            <a:ext cx="342900" cy="37562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1" name="Oval 20"/>
          <p:cNvSpPr/>
          <p:nvPr/>
        </p:nvSpPr>
        <p:spPr>
          <a:xfrm>
            <a:off x="4915930" y="1973839"/>
            <a:ext cx="342900" cy="375622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87592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4-10-15 at 12.12.3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95" y="0"/>
            <a:ext cx="6641318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71973" y="3864239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65886" y="549419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65886" y="6327792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922255" y="3809620"/>
            <a:ext cx="1649745" cy="290842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853980" y="1426603"/>
            <a:ext cx="1567340" cy="723691"/>
          </a:xfrm>
          <a:prstGeom prst="ellipse">
            <a:avLst/>
          </a:prstGeom>
          <a:noFill/>
          <a:ln w="3810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054071" y="4709360"/>
            <a:ext cx="3428497" cy="1200328"/>
          </a:xfrm>
          <a:prstGeom prst="rect">
            <a:avLst/>
          </a:prstGeom>
          <a:solidFill>
            <a:srgbClr val="FFFFFF">
              <a:alpha val="8200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000000"/>
                </a:solidFill>
              </a:rPr>
              <a:t>Some checks completed?</a:t>
            </a:r>
          </a:p>
          <a:p>
            <a:r>
              <a:rPr lang="en-AU" sz="2400" dirty="0" smtClean="0">
                <a:solidFill>
                  <a:srgbClr val="000000"/>
                </a:solidFill>
              </a:rPr>
              <a:t>A few minor, or maybe a major mistake or two?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669700" y="1497166"/>
            <a:ext cx="3136787" cy="2677656"/>
          </a:xfrm>
          <a:prstGeom prst="rect">
            <a:avLst/>
          </a:prstGeom>
          <a:solidFill>
            <a:srgbClr val="FFFFFF">
              <a:alpha val="8200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000000"/>
                </a:solidFill>
              </a:rPr>
              <a:t>The band you are awarded depends on:</a:t>
            </a:r>
          </a:p>
          <a:p>
            <a:pPr marL="342900" indent="-342900">
              <a:buFont typeface="Arial"/>
              <a:buChar char="•"/>
            </a:pPr>
            <a:r>
              <a:rPr lang="en-AU" sz="2000" dirty="0" smtClean="0">
                <a:solidFill>
                  <a:srgbClr val="000000"/>
                </a:solidFill>
              </a:rPr>
              <a:t>how many checks are missed</a:t>
            </a:r>
          </a:p>
          <a:p>
            <a:pPr marL="342900" indent="-342900">
              <a:buFont typeface="Arial"/>
              <a:buChar char="•"/>
            </a:pPr>
            <a:r>
              <a:rPr lang="en-AU" sz="2000" dirty="0" smtClean="0">
                <a:solidFill>
                  <a:srgbClr val="000000"/>
                </a:solidFill>
              </a:rPr>
              <a:t>How many minor mistakes are made</a:t>
            </a:r>
          </a:p>
          <a:p>
            <a:pPr marL="342900" indent="-342900">
              <a:buFont typeface="Arial"/>
              <a:buChar char="•"/>
            </a:pPr>
            <a:r>
              <a:rPr lang="en-AU" sz="2000" dirty="0" smtClean="0">
                <a:solidFill>
                  <a:srgbClr val="000000"/>
                </a:solidFill>
              </a:rPr>
              <a:t>How important the major mistakes are</a:t>
            </a:r>
          </a:p>
        </p:txBody>
      </p:sp>
      <p:sp>
        <p:nvSpPr>
          <p:cNvPr id="18" name="Curved Right Arrow 17"/>
          <p:cNvSpPr/>
          <p:nvPr/>
        </p:nvSpPr>
        <p:spPr>
          <a:xfrm rot="10647043">
            <a:off x="4617678" y="1577366"/>
            <a:ext cx="873946" cy="2902101"/>
          </a:xfrm>
          <a:prstGeom prst="curv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7868716" cy="584776"/>
          </a:xfrm>
          <a:prstGeom prst="rect">
            <a:avLst/>
          </a:prstGeom>
          <a:solidFill>
            <a:srgbClr val="FFFFFF">
              <a:alpha val="8100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3200" dirty="0" smtClean="0">
                <a:solidFill>
                  <a:srgbClr val="000000"/>
                </a:solidFill>
              </a:rPr>
              <a:t>How does the checklist equate to the aspects?</a:t>
            </a:r>
            <a:endParaRPr lang="en-AU" sz="3200" dirty="0">
              <a:solidFill>
                <a:srgbClr val="00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384283" y="1371555"/>
            <a:ext cx="342900" cy="375622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20" name="Oval 19"/>
          <p:cNvSpPr/>
          <p:nvPr/>
        </p:nvSpPr>
        <p:spPr>
          <a:xfrm>
            <a:off x="4744480" y="4632948"/>
            <a:ext cx="342900" cy="37562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81171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4-10-15 at 16.34.5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42" y="756792"/>
            <a:ext cx="8426204" cy="487613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3940606" y="3352355"/>
            <a:ext cx="3136787" cy="830997"/>
          </a:xfrm>
          <a:prstGeom prst="rect">
            <a:avLst/>
          </a:prstGeom>
          <a:solidFill>
            <a:srgbClr val="FFFFFF">
              <a:alpha val="8200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000000"/>
                </a:solidFill>
              </a:rPr>
              <a:t>Attained the same band in each aspect?</a:t>
            </a:r>
            <a:endParaRPr lang="en-AU" sz="2000" dirty="0" smtClean="0">
              <a:solidFill>
                <a:srgbClr val="000000"/>
              </a:solidFill>
            </a:endParaRPr>
          </a:p>
        </p:txBody>
      </p:sp>
      <p:sp>
        <p:nvSpPr>
          <p:cNvPr id="18" name="Curved Right Arrow 17"/>
          <p:cNvSpPr/>
          <p:nvPr/>
        </p:nvSpPr>
        <p:spPr>
          <a:xfrm rot="5400000">
            <a:off x="1416929" y="2702262"/>
            <a:ext cx="873946" cy="2902101"/>
          </a:xfrm>
          <a:prstGeom prst="curvedRightArrow">
            <a:avLst>
              <a:gd name="adj1" fmla="val 21214"/>
              <a:gd name="adj2" fmla="val 50000"/>
              <a:gd name="adj3" fmla="val 25000"/>
            </a:avLst>
          </a:prstGeom>
          <a:solidFill>
            <a:srgbClr val="FF6600"/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7868716" cy="584776"/>
          </a:xfrm>
          <a:prstGeom prst="rect">
            <a:avLst/>
          </a:prstGeom>
          <a:solidFill>
            <a:srgbClr val="FFFFFF">
              <a:alpha val="8100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3200" dirty="0" smtClean="0">
                <a:solidFill>
                  <a:srgbClr val="000000"/>
                </a:solidFill>
              </a:rPr>
              <a:t>How does the checklist equate to the aspects?</a:t>
            </a:r>
            <a:endParaRPr lang="en-AU" sz="3200" dirty="0">
              <a:solidFill>
                <a:srgbClr val="00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769156" y="3164544"/>
            <a:ext cx="342900" cy="375622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23" name="Oval 22"/>
          <p:cNvSpPr/>
          <p:nvPr/>
        </p:nvSpPr>
        <p:spPr>
          <a:xfrm>
            <a:off x="974389" y="4590773"/>
            <a:ext cx="1760874" cy="846787"/>
          </a:xfrm>
          <a:prstGeom prst="ellipse">
            <a:avLst/>
          </a:prstGeom>
          <a:noFill/>
          <a:ln w="3810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887663" y="4590773"/>
            <a:ext cx="1760874" cy="846787"/>
          </a:xfrm>
          <a:prstGeom prst="ellipse">
            <a:avLst/>
          </a:prstGeom>
          <a:noFill/>
          <a:ln w="3810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830465" y="4612934"/>
            <a:ext cx="1760874" cy="846787"/>
          </a:xfrm>
          <a:prstGeom prst="ellipse">
            <a:avLst/>
          </a:prstGeom>
          <a:noFill/>
          <a:ln w="3810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707622" y="4629214"/>
            <a:ext cx="1760874" cy="846787"/>
          </a:xfrm>
          <a:prstGeom prst="ellipse">
            <a:avLst/>
          </a:prstGeom>
          <a:noFill/>
          <a:ln w="3810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682756" y="5877122"/>
            <a:ext cx="4656592" cy="830997"/>
          </a:xfrm>
          <a:prstGeom prst="rect">
            <a:avLst/>
          </a:prstGeom>
          <a:solidFill>
            <a:srgbClr val="FFFFFF">
              <a:alpha val="8200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000000"/>
                </a:solidFill>
              </a:rPr>
              <a:t>Then you should receive the top mark in that band for the criteria</a:t>
            </a:r>
            <a:endParaRPr lang="en-AU" sz="2000" dirty="0" smtClean="0">
              <a:solidFill>
                <a:srgbClr val="0000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337728" y="5036216"/>
            <a:ext cx="557743" cy="537466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378235" y="5812002"/>
            <a:ext cx="342900" cy="375622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35796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4-10-15 at 16.34.5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42" y="756792"/>
            <a:ext cx="8426204" cy="487613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139228" y="2017385"/>
            <a:ext cx="3136787" cy="1200328"/>
          </a:xfrm>
          <a:prstGeom prst="rect">
            <a:avLst/>
          </a:prstGeom>
          <a:solidFill>
            <a:srgbClr val="FFFFFF">
              <a:alpha val="8200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000000"/>
                </a:solidFill>
              </a:rPr>
              <a:t>Attained a mixture of bands in the different aspects?</a:t>
            </a:r>
            <a:endParaRPr lang="en-AU" sz="2000" dirty="0" smtClean="0">
              <a:solidFill>
                <a:srgbClr val="000000"/>
              </a:solidFill>
            </a:endParaRPr>
          </a:p>
        </p:txBody>
      </p:sp>
      <p:sp>
        <p:nvSpPr>
          <p:cNvPr id="18" name="Curved Right Arrow 17"/>
          <p:cNvSpPr/>
          <p:nvPr/>
        </p:nvSpPr>
        <p:spPr>
          <a:xfrm rot="5400000" flipH="1">
            <a:off x="1419183" y="3573953"/>
            <a:ext cx="869437" cy="2902101"/>
          </a:xfrm>
          <a:prstGeom prst="curvedRightArrow">
            <a:avLst>
              <a:gd name="adj1" fmla="val 21214"/>
              <a:gd name="adj2" fmla="val 50000"/>
              <a:gd name="adj3" fmla="val 25000"/>
            </a:avLst>
          </a:prstGeom>
          <a:solidFill>
            <a:srgbClr val="FF6600"/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7868716" cy="584776"/>
          </a:xfrm>
          <a:prstGeom prst="rect">
            <a:avLst/>
          </a:prstGeom>
          <a:solidFill>
            <a:srgbClr val="FFFFFF">
              <a:alpha val="8100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3200" dirty="0" smtClean="0">
                <a:solidFill>
                  <a:srgbClr val="000000"/>
                </a:solidFill>
              </a:rPr>
              <a:t>How does the checklist equate to the aspects?</a:t>
            </a:r>
            <a:endParaRPr lang="en-AU" sz="3200" dirty="0">
              <a:solidFill>
                <a:srgbClr val="00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967778" y="1829574"/>
            <a:ext cx="342900" cy="375622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23" name="Oval 22"/>
          <p:cNvSpPr/>
          <p:nvPr/>
        </p:nvSpPr>
        <p:spPr>
          <a:xfrm>
            <a:off x="974389" y="2424988"/>
            <a:ext cx="1760874" cy="846787"/>
          </a:xfrm>
          <a:prstGeom prst="ellipse">
            <a:avLst/>
          </a:prstGeom>
          <a:noFill/>
          <a:ln w="3810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887663" y="3597685"/>
            <a:ext cx="1760874" cy="846787"/>
          </a:xfrm>
          <a:prstGeom prst="ellipse">
            <a:avLst/>
          </a:prstGeom>
          <a:noFill/>
          <a:ln w="3810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830465" y="4612934"/>
            <a:ext cx="1760874" cy="846787"/>
          </a:xfrm>
          <a:prstGeom prst="ellipse">
            <a:avLst/>
          </a:prstGeom>
          <a:noFill/>
          <a:ln w="3810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707622" y="4629214"/>
            <a:ext cx="1760874" cy="846787"/>
          </a:xfrm>
          <a:prstGeom prst="ellipse">
            <a:avLst/>
          </a:prstGeom>
          <a:noFill/>
          <a:ln w="3810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682756" y="5860842"/>
            <a:ext cx="6983490" cy="830997"/>
          </a:xfrm>
          <a:prstGeom prst="rect">
            <a:avLst/>
          </a:prstGeom>
          <a:solidFill>
            <a:srgbClr val="FFFFFF">
              <a:alpha val="8200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000000"/>
                </a:solidFill>
              </a:rPr>
              <a:t>Then you should receive a mark that ‘</a:t>
            </a:r>
            <a:r>
              <a:rPr lang="en-AU" sz="2400" dirty="0" smtClean="0"/>
              <a:t>best fits’ your </a:t>
            </a:r>
          </a:p>
          <a:p>
            <a:r>
              <a:rPr lang="en-AU" sz="2400" dirty="0" smtClean="0">
                <a:solidFill>
                  <a:srgbClr val="000000"/>
                </a:solidFill>
              </a:rPr>
              <a:t>attainment overall.</a:t>
            </a:r>
            <a:endParaRPr lang="en-AU" sz="2000" dirty="0" smtClean="0">
              <a:solidFill>
                <a:srgbClr val="0000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337728" y="3994287"/>
            <a:ext cx="557743" cy="537466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378235" y="5812002"/>
            <a:ext cx="342900" cy="375622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90496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4-10-15 at 16.34.5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42" y="756792"/>
            <a:ext cx="8426204" cy="487613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139228" y="2017385"/>
            <a:ext cx="3136787" cy="1200328"/>
          </a:xfrm>
          <a:prstGeom prst="rect">
            <a:avLst/>
          </a:prstGeom>
          <a:solidFill>
            <a:srgbClr val="FFFFFF">
              <a:alpha val="8200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000000"/>
                </a:solidFill>
              </a:rPr>
              <a:t>Attained a mixture of bands in the different aspects?</a:t>
            </a:r>
            <a:endParaRPr lang="en-AU" sz="2000" dirty="0" smtClean="0">
              <a:solidFill>
                <a:srgbClr val="000000"/>
              </a:solidFill>
            </a:endParaRPr>
          </a:p>
        </p:txBody>
      </p:sp>
      <p:sp>
        <p:nvSpPr>
          <p:cNvPr id="18" name="Curved Right Arrow 17"/>
          <p:cNvSpPr/>
          <p:nvPr/>
        </p:nvSpPr>
        <p:spPr>
          <a:xfrm rot="5400000" flipH="1">
            <a:off x="1419183" y="3573953"/>
            <a:ext cx="869437" cy="2902101"/>
          </a:xfrm>
          <a:prstGeom prst="curvedRightArrow">
            <a:avLst>
              <a:gd name="adj1" fmla="val 21214"/>
              <a:gd name="adj2" fmla="val 50000"/>
              <a:gd name="adj3" fmla="val 25000"/>
            </a:avLst>
          </a:prstGeom>
          <a:solidFill>
            <a:srgbClr val="FF6600"/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7868716" cy="584776"/>
          </a:xfrm>
          <a:prstGeom prst="rect">
            <a:avLst/>
          </a:prstGeom>
          <a:solidFill>
            <a:srgbClr val="FFFFFF">
              <a:alpha val="8100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3200" dirty="0" smtClean="0">
                <a:solidFill>
                  <a:srgbClr val="000000"/>
                </a:solidFill>
              </a:rPr>
              <a:t>How does the checklist equate to the aspects?</a:t>
            </a:r>
            <a:endParaRPr lang="en-AU" sz="3200" dirty="0">
              <a:solidFill>
                <a:srgbClr val="00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967778" y="1829574"/>
            <a:ext cx="342900" cy="375622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23" name="Oval 22"/>
          <p:cNvSpPr/>
          <p:nvPr/>
        </p:nvSpPr>
        <p:spPr>
          <a:xfrm>
            <a:off x="974389" y="2424988"/>
            <a:ext cx="1760874" cy="846787"/>
          </a:xfrm>
          <a:prstGeom prst="ellipse">
            <a:avLst/>
          </a:prstGeom>
          <a:noFill/>
          <a:ln w="3810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887663" y="3597685"/>
            <a:ext cx="1760874" cy="846787"/>
          </a:xfrm>
          <a:prstGeom prst="ellipse">
            <a:avLst/>
          </a:prstGeom>
          <a:noFill/>
          <a:ln w="3810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830465" y="4612934"/>
            <a:ext cx="1760874" cy="846787"/>
          </a:xfrm>
          <a:prstGeom prst="ellipse">
            <a:avLst/>
          </a:prstGeom>
          <a:noFill/>
          <a:ln w="3810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707622" y="4629214"/>
            <a:ext cx="1760874" cy="846787"/>
          </a:xfrm>
          <a:prstGeom prst="ellipse">
            <a:avLst/>
          </a:prstGeom>
          <a:noFill/>
          <a:ln w="3810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7728" y="3456821"/>
            <a:ext cx="557743" cy="537466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378235" y="5812002"/>
            <a:ext cx="342900" cy="375622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21136" y="5746882"/>
            <a:ext cx="7422864" cy="1015663"/>
          </a:xfrm>
          <a:prstGeom prst="rect">
            <a:avLst/>
          </a:prstGeom>
          <a:solidFill>
            <a:srgbClr val="FFFFFF">
              <a:alpha val="8200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2000" i="1" dirty="0" smtClean="0">
                <a:solidFill>
                  <a:srgbClr val="000000"/>
                </a:solidFill>
              </a:rPr>
              <a:t>The best-fit approach means that sometimes a mark maybe adjusted up or down depending on the particular strength or weakness of a given aspect.</a:t>
            </a:r>
          </a:p>
        </p:txBody>
      </p:sp>
    </p:spTree>
    <p:extLst>
      <p:ext uri="{BB962C8B-B14F-4D97-AF65-F5344CB8AC3E}">
        <p14:creationId xmlns:p14="http://schemas.microsoft.com/office/powerpoint/2010/main" val="1252319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383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Understanding the IA Criteria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IA Criteria</dc:title>
  <dc:creator>Christopher Paine</dc:creator>
  <cp:lastModifiedBy>Jennifer Gredler</cp:lastModifiedBy>
  <cp:revision>13</cp:revision>
  <dcterms:created xsi:type="dcterms:W3CDTF">2014-10-15T04:12:47Z</dcterms:created>
  <dcterms:modified xsi:type="dcterms:W3CDTF">2017-07-21T15:23:34Z</dcterms:modified>
</cp:coreProperties>
</file>