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notesMasterIdLst>
    <p:notesMasterId r:id="rId27"/>
  </p:notesMasterIdLst>
  <p:handoutMasterIdLst>
    <p:handoutMasterId r:id="rId28"/>
  </p:handoutMasterIdLst>
  <p:sldIdLst>
    <p:sldId id="276" r:id="rId2"/>
    <p:sldId id="280" r:id="rId3"/>
    <p:sldId id="291" r:id="rId4"/>
    <p:sldId id="307" r:id="rId5"/>
    <p:sldId id="281" r:id="rId6"/>
    <p:sldId id="282" r:id="rId7"/>
    <p:sldId id="283" r:id="rId8"/>
    <p:sldId id="284" r:id="rId9"/>
    <p:sldId id="285" r:id="rId10"/>
    <p:sldId id="277" r:id="rId11"/>
    <p:sldId id="259" r:id="rId12"/>
    <p:sldId id="287" r:id="rId13"/>
    <p:sldId id="299" r:id="rId14"/>
    <p:sldId id="308" r:id="rId15"/>
    <p:sldId id="305" r:id="rId16"/>
    <p:sldId id="306" r:id="rId17"/>
    <p:sldId id="303" r:id="rId18"/>
    <p:sldId id="309" r:id="rId19"/>
    <p:sldId id="292" r:id="rId20"/>
    <p:sldId id="302" r:id="rId21"/>
    <p:sldId id="286" r:id="rId22"/>
    <p:sldId id="293" r:id="rId23"/>
    <p:sldId id="268" r:id="rId24"/>
    <p:sldId id="288" r:id="rId25"/>
    <p:sldId id="304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2598" autoAdjust="0"/>
  </p:normalViewPr>
  <p:slideViewPr>
    <p:cSldViewPr>
      <p:cViewPr varScale="1">
        <p:scale>
          <a:sx n="69" d="100"/>
          <a:sy n="69" d="100"/>
        </p:scale>
        <p:origin x="15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A704C-9681-435C-A780-DDE04A4AE443}" type="datetime10">
              <a:rPr lang="en-US" smtClean="0"/>
              <a:t>14:19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43D0E-64E8-4AE0-AFBD-7C4CAA89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532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69368-BBF8-4B1F-8A4D-1829D39D2BE2}" type="datetime10">
              <a:rPr lang="en-US" smtClean="0"/>
              <a:t>14:19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036F6-1ED7-4ACE-B123-59DABF6B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59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036F6-1ED7-4ACE-B123-59DABF6B5D42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87EE51A-74F2-44E9-AFA5-B8838F6BD184}" type="datetime10">
              <a:rPr lang="en-US" smtClean="0"/>
              <a:t>14:19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4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14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DAD82-4021-44EB-909C-2E23DF36E9F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57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4D976-9DC1-4CAD-9DE3-083C350C05E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98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153F2-48A8-4510-ADAA-64E2F71E79A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74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7D218-19DA-4C0A-BB59-80EB40554E3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04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0230C-3206-4AFC-AABB-9469544D6CF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5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4D386-80DC-454D-8E4A-AAB5FBFC49C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24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E3F02-7C18-41EF-AB2F-698AB8A7729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82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2C929-EE89-43FD-B1D1-E2FBAA72806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1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55380-CBC9-4F75-B963-54D66BF22F8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61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F9D59-7AB6-4378-A094-FC649442B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668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39D8C88-C8DC-4E36-AD90-F6E6BBD0C69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06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jtylerscience.weebly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1871" y="1124744"/>
            <a:ext cx="740664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sz="4400" b="1" dirty="0" smtClean="0">
                <a:latin typeface="Century Gothic" pitchFamily="34" charset="0"/>
              </a:rPr>
              <a:t>Welcome to</a:t>
            </a: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>
                <a:latin typeface="Century Gothic" pitchFamily="34" charset="0"/>
              </a:rPr>
              <a:t/>
            </a:r>
            <a:br>
              <a:rPr lang="en-US" dirty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sz="4400" b="1" dirty="0" smtClean="0">
                <a:latin typeface="Century Gothic" pitchFamily="34" charset="0"/>
              </a:rPr>
              <a:t>with Mrs. Tyler!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04731" y="4509120"/>
            <a:ext cx="7570787" cy="172819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3600" dirty="0" smtClean="0">
                <a:latin typeface="Century Gothic" pitchFamily="34" charset="0"/>
                <a:sym typeface="Wingdings" pitchFamily="2" charset="2"/>
              </a:rPr>
              <a:t>Please start filling out your student survey when you find your seat </a:t>
            </a:r>
            <a:r>
              <a:rPr lang="en-US" sz="3600" dirty="0" smtClean="0">
                <a:latin typeface="Century Gothic" pitchFamily="34" charset="0"/>
                <a:sym typeface="Wingdings"/>
              </a:rPr>
              <a:t> </a:t>
            </a:r>
            <a:endParaRPr lang="en-US" sz="3600" dirty="0">
              <a:latin typeface="Century Gothic" pitchFamily="34" charset="0"/>
              <a:sym typeface="Wingdings" pitchFamily="2" charset="2"/>
            </a:endParaRPr>
          </a:p>
        </p:txBody>
      </p:sp>
      <p:pic>
        <p:nvPicPr>
          <p:cNvPr id="2052" name="Picture 4" descr="Image result for b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785401" cy="198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132856"/>
            <a:ext cx="7404653" cy="4038600"/>
          </a:xfrm>
        </p:spPr>
        <p:txBody>
          <a:bodyPr/>
          <a:lstStyle/>
          <a:p>
            <a:pPr marL="34290" indent="0" algn="ctr">
              <a:buNone/>
            </a:pPr>
            <a:r>
              <a:rPr lang="en-US" sz="3200" dirty="0" smtClean="0"/>
              <a:t>What comes to mind?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</a:rPr>
              <a:t>Course Overview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32859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Century Gothic" pitchFamily="34" charset="0"/>
              </a:rPr>
              <a:t>Topics we will cover throughout this semester:</a:t>
            </a:r>
          </a:p>
          <a:p>
            <a:pPr eaLnBrk="1" hangingPunct="1">
              <a:buFontTx/>
              <a:buNone/>
            </a:pPr>
            <a:endParaRPr lang="en-US" sz="3200" dirty="0" smtClean="0">
              <a:latin typeface="Century Gothic" pitchFamily="34" charset="0"/>
            </a:endParaRP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Scientific Method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Biochemistry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Cells/Cell Membranes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Photosynthesis &amp; Cellular Respiration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DNA, RNA &amp; Protein Synthesis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Cell Division (Mitosis/Meiosis)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Inheritance of Traits (Genetics)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Biotechnology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Evolution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Classification/Animal Behavior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Bacteria/Viruses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Ecology/Human Impact</a:t>
            </a:r>
          </a:p>
          <a:p>
            <a:pPr>
              <a:lnSpc>
                <a:spcPct val="50000"/>
              </a:lnSpc>
            </a:pP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50000"/>
              </a:lnSpc>
            </a:pP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50000"/>
              </a:lnSpc>
            </a:pPr>
            <a:endParaRPr lang="en-US" sz="2000" dirty="0" smtClean="0">
              <a:latin typeface="Century Gothic" pitchFamily="34" charset="0"/>
            </a:endParaRPr>
          </a:p>
          <a:p>
            <a:endParaRPr lang="en-US" sz="20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708920"/>
            <a:ext cx="2202582" cy="1356360"/>
          </a:xfrm>
        </p:spPr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393" y="1965960"/>
            <a:ext cx="7404653" cy="4038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3-ring binder (1.5 inch or larger)</a:t>
            </a:r>
          </a:p>
          <a:p>
            <a:r>
              <a:rPr lang="en-US" sz="2400" dirty="0" smtClean="0"/>
              <a:t>Dividers (5)</a:t>
            </a:r>
            <a:endParaRPr lang="en-US" sz="2400" dirty="0"/>
          </a:p>
          <a:p>
            <a:r>
              <a:rPr lang="en-US" sz="2400" dirty="0" smtClean="0"/>
              <a:t>Notebook paper</a:t>
            </a:r>
          </a:p>
          <a:p>
            <a:r>
              <a:rPr lang="en-US" sz="2400" dirty="0" smtClean="0"/>
              <a:t>Blue/black pens</a:t>
            </a:r>
          </a:p>
          <a:p>
            <a:r>
              <a:rPr lang="en-US" sz="2400" dirty="0" smtClean="0"/>
              <a:t>#2 pencils</a:t>
            </a:r>
          </a:p>
          <a:p>
            <a:endParaRPr lang="en-US" sz="2400" dirty="0"/>
          </a:p>
          <a:p>
            <a:pPr marL="34290" indent="0">
              <a:buNone/>
            </a:pPr>
            <a:r>
              <a:rPr lang="en-US" sz="2400" u="sng" dirty="0" smtClean="0"/>
              <a:t>Recommended:</a:t>
            </a:r>
          </a:p>
          <a:p>
            <a:r>
              <a:rPr lang="en-US" sz="2400" dirty="0" smtClean="0"/>
              <a:t>Colored pencils</a:t>
            </a:r>
          </a:p>
          <a:p>
            <a:r>
              <a:rPr lang="en-US" sz="2400" dirty="0" smtClean="0"/>
              <a:t>Highlighters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14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406640" cy="1356360"/>
          </a:xfrm>
        </p:spPr>
        <p:txBody>
          <a:bodyPr/>
          <a:lstStyle/>
          <a:p>
            <a:r>
              <a:rPr lang="en-US" dirty="0" smtClean="0"/>
              <a:t>Grading – Point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035229" cy="5400600"/>
          </a:xfrm>
        </p:spPr>
        <p:txBody>
          <a:bodyPr>
            <a:normAutofit/>
          </a:bodyPr>
          <a:lstStyle/>
          <a:p>
            <a:r>
              <a:rPr lang="en-US" dirty="0" smtClean="0"/>
              <a:t>Tests </a:t>
            </a:r>
            <a:r>
              <a:rPr lang="en-US" dirty="0"/>
              <a:t>– 100 </a:t>
            </a:r>
            <a:r>
              <a:rPr lang="en-US" dirty="0" smtClean="0"/>
              <a:t>points</a:t>
            </a:r>
          </a:p>
          <a:p>
            <a:pPr marL="205740" lvl="1" indent="0">
              <a:buNone/>
            </a:pPr>
            <a:r>
              <a:rPr lang="en-US" dirty="0" smtClean="0"/>
              <a:t>	Mostly multiple choice with a short answer section</a:t>
            </a:r>
          </a:p>
          <a:p>
            <a:pPr marL="205740" lvl="1" indent="0">
              <a:buNone/>
            </a:pPr>
            <a:r>
              <a:rPr lang="en-US" dirty="0" smtClean="0"/>
              <a:t>	Can do test corrections</a:t>
            </a:r>
            <a:endParaRPr lang="en-US" dirty="0"/>
          </a:p>
          <a:p>
            <a:r>
              <a:rPr lang="en-US" dirty="0"/>
              <a:t>Unit Packets (notes, classwork, </a:t>
            </a:r>
            <a:r>
              <a:rPr lang="en-US" dirty="0" err="1"/>
              <a:t>bellwork</a:t>
            </a:r>
            <a:r>
              <a:rPr lang="en-US" dirty="0"/>
              <a:t>, homework) - </a:t>
            </a:r>
            <a:r>
              <a:rPr lang="en-US" dirty="0" smtClean="0"/>
              <a:t>80 </a:t>
            </a:r>
            <a:r>
              <a:rPr lang="en-US" dirty="0"/>
              <a:t>– 100 </a:t>
            </a:r>
            <a:r>
              <a:rPr lang="en-US" dirty="0" smtClean="0"/>
              <a:t>points</a:t>
            </a:r>
          </a:p>
          <a:p>
            <a:pPr marL="205740" lvl="1" indent="0">
              <a:buNone/>
            </a:pPr>
            <a:r>
              <a:rPr lang="en-US" dirty="0" smtClean="0"/>
              <a:t>	Due on test day</a:t>
            </a:r>
          </a:p>
          <a:p>
            <a:pPr marL="205740" lvl="1" indent="0">
              <a:buNone/>
            </a:pPr>
            <a:r>
              <a:rPr lang="en-US" dirty="0"/>
              <a:t>	</a:t>
            </a:r>
            <a:r>
              <a:rPr lang="en-US" dirty="0" smtClean="0"/>
              <a:t>Homework sentences summarize main points of notes</a:t>
            </a:r>
            <a:endParaRPr lang="en-US" dirty="0"/>
          </a:p>
          <a:p>
            <a:r>
              <a:rPr lang="en-US" dirty="0"/>
              <a:t>Labs – 30 - 60 points</a:t>
            </a:r>
          </a:p>
          <a:p>
            <a:r>
              <a:rPr lang="en-US" dirty="0"/>
              <a:t>Other (quizzes, current events, etc.) - 10 – 20 </a:t>
            </a:r>
            <a:r>
              <a:rPr lang="en-US" dirty="0" smtClean="0"/>
              <a:t>points</a:t>
            </a:r>
          </a:p>
          <a:p>
            <a:pPr marL="34290" indent="0">
              <a:buNone/>
            </a:pPr>
            <a:endParaRPr lang="en-US" dirty="0" smtClean="0"/>
          </a:p>
          <a:p>
            <a:pPr marL="34290" indent="0">
              <a:buNone/>
            </a:pPr>
            <a:r>
              <a:rPr lang="en-US" b="1" dirty="0" smtClean="0"/>
              <a:t>Late Work </a:t>
            </a:r>
            <a:r>
              <a:rPr lang="en-US" dirty="0" smtClean="0"/>
              <a:t>–  10 points off each </a:t>
            </a:r>
            <a:r>
              <a:rPr lang="en-US" dirty="0" smtClean="0"/>
              <a:t>class </a:t>
            </a:r>
            <a:r>
              <a:rPr lang="en-US" dirty="0" smtClean="0"/>
              <a:t>it is late!</a:t>
            </a:r>
            <a:endParaRPr lang="en-US" dirty="0"/>
          </a:p>
          <a:p>
            <a:pPr marL="34290" indent="0">
              <a:buNone/>
            </a:pPr>
            <a:endParaRPr lang="en-US" sz="1050" dirty="0" smtClean="0"/>
          </a:p>
          <a:p>
            <a:pPr>
              <a:buNone/>
            </a:pPr>
            <a:r>
              <a:rPr lang="en-US" dirty="0">
                <a:latin typeface="Century Gothic" pitchFamily="34" charset="0"/>
              </a:rPr>
              <a:t> If, for any reason, you decide not to participate in class/in a lab, then you will have </a:t>
            </a:r>
            <a:r>
              <a:rPr lang="en-US" dirty="0" smtClean="0">
                <a:latin typeface="Century Gothic" pitchFamily="34" charset="0"/>
              </a:rPr>
              <a:t>5 </a:t>
            </a:r>
            <a:r>
              <a:rPr lang="en-US" dirty="0">
                <a:latin typeface="Century Gothic" pitchFamily="34" charset="0"/>
              </a:rPr>
              <a:t>points deducted from that unit’s classwork grade.  </a:t>
            </a:r>
          </a:p>
          <a:p>
            <a:pPr algn="ctr">
              <a:buNone/>
            </a:pPr>
            <a:r>
              <a:rPr lang="en-US" dirty="0">
                <a:latin typeface="Century Gothic" pitchFamily="34" charset="0"/>
              </a:rPr>
              <a:t>These points are nonrefundable – you cannot get them back.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59" y="72895"/>
            <a:ext cx="7406640" cy="1356360"/>
          </a:xfrm>
        </p:spPr>
        <p:txBody>
          <a:bodyPr/>
          <a:lstStyle/>
          <a:p>
            <a:pPr algn="ctr"/>
            <a:r>
              <a:rPr lang="en-US" dirty="0" smtClean="0"/>
              <a:t>Sign Up for Remind 1o1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46" y="1196752"/>
            <a:ext cx="7404653" cy="4038600"/>
          </a:xfrm>
        </p:spPr>
        <p:txBody>
          <a:bodyPr/>
          <a:lstStyle/>
          <a:p>
            <a:pPr marL="34290" indent="0">
              <a:buNone/>
            </a:pPr>
            <a:r>
              <a:rPr lang="en-US" sz="2400" dirty="0" smtClean="0"/>
              <a:t>1. Send </a:t>
            </a:r>
            <a:r>
              <a:rPr lang="en-US" sz="2400" dirty="0"/>
              <a:t>a text to "</a:t>
            </a:r>
            <a:r>
              <a:rPr lang="en-US" sz="2400" b="1" dirty="0"/>
              <a:t>81010</a:t>
            </a:r>
            <a:r>
              <a:rPr lang="en-US" sz="2400" dirty="0"/>
              <a:t>"</a:t>
            </a:r>
          </a:p>
          <a:p>
            <a:pPr marL="34290" indent="0">
              <a:buNone/>
            </a:pPr>
            <a:r>
              <a:rPr lang="en-US" sz="2400" dirty="0" smtClean="0"/>
              <a:t>2. The </a:t>
            </a:r>
            <a:r>
              <a:rPr lang="en-US" sz="2400" dirty="0"/>
              <a:t>message part of your text should include your class </a:t>
            </a:r>
            <a:r>
              <a:rPr lang="en-US" sz="2400" dirty="0" smtClean="0"/>
              <a:t>       code:</a:t>
            </a:r>
            <a:r>
              <a:rPr lang="sv-SE" sz="2400" dirty="0" smtClean="0"/>
              <a:t> </a:t>
            </a:r>
            <a:r>
              <a:rPr lang="sv-SE" sz="2400" b="1" dirty="0" smtClean="0"/>
              <a:t>@tylerbio(yourblock#)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871"/>
          <a:stretch/>
        </p:blipFill>
        <p:spPr>
          <a:xfrm>
            <a:off x="3131840" y="2546638"/>
            <a:ext cx="5256584" cy="33752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6044" y="4891939"/>
            <a:ext cx="1728192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@</a:t>
            </a:r>
            <a:r>
              <a:rPr lang="en-US" sz="2000" dirty="0" smtClean="0"/>
              <a:t>tylersci1a</a:t>
            </a:r>
          </a:p>
          <a:p>
            <a:r>
              <a:rPr lang="en-US" sz="2000" dirty="0" smtClean="0"/>
              <a:t>@tylersci2a</a:t>
            </a:r>
          </a:p>
          <a:p>
            <a:r>
              <a:rPr lang="en-US" sz="2000" dirty="0" smtClean="0"/>
              <a:t>@tylersci3a</a:t>
            </a:r>
          </a:p>
          <a:p>
            <a:r>
              <a:rPr lang="en-US" sz="2000" dirty="0" smtClean="0"/>
              <a:t>@tylersci4a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754489" y="4891939"/>
            <a:ext cx="1728192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@</a:t>
            </a:r>
            <a:r>
              <a:rPr lang="en-US" sz="2000" dirty="0" smtClean="0"/>
              <a:t>tylersci1b</a:t>
            </a:r>
          </a:p>
          <a:p>
            <a:r>
              <a:rPr lang="en-US" sz="2000" dirty="0" smtClean="0"/>
              <a:t>@tylersci2b</a:t>
            </a:r>
          </a:p>
          <a:p>
            <a:r>
              <a:rPr lang="en-US" sz="2000" dirty="0" smtClean="0"/>
              <a:t>@tylersci3b</a:t>
            </a:r>
          </a:p>
          <a:p>
            <a:r>
              <a:rPr lang="en-US" sz="2000" smtClean="0"/>
              <a:t>@tylersci4b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30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93" y="332656"/>
            <a:ext cx="7406640" cy="1008112"/>
          </a:xfrm>
        </p:spPr>
        <p:txBody>
          <a:bodyPr/>
          <a:lstStyle/>
          <a:p>
            <a:pPr algn="ctr"/>
            <a:r>
              <a:rPr lang="en-US" dirty="0" smtClean="0"/>
              <a:t>Class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389040"/>
          </a:xfrm>
        </p:spPr>
        <p:txBody>
          <a:bodyPr/>
          <a:lstStyle/>
          <a:p>
            <a:pPr marL="34290" indent="0" algn="ctr">
              <a:buNone/>
            </a:pPr>
            <a:r>
              <a:rPr lang="en-US" dirty="0" smtClean="0"/>
              <a:t>All PowerPoints, Labs, Handouts, Extra Study Resources, and Class Reminders/Due Dates Posted here!</a:t>
            </a:r>
          </a:p>
          <a:p>
            <a:pPr marL="34290" indent="0" algn="ctr">
              <a:buNone/>
            </a:pPr>
            <a:r>
              <a:rPr lang="en-US" dirty="0" smtClean="0">
                <a:hlinkClick r:id="rId2"/>
              </a:rPr>
              <a:t>https://jtylerscience.weebly.com</a:t>
            </a:r>
            <a:endParaRPr lang="en-US" dirty="0" smtClean="0"/>
          </a:p>
          <a:p>
            <a:pPr marL="34290" indent="0" algn="ctr">
              <a:buNone/>
            </a:pPr>
            <a:endParaRPr lang="en-US" dirty="0"/>
          </a:p>
          <a:p>
            <a:pPr marL="34290" indent="0">
              <a:buNone/>
            </a:pPr>
            <a:r>
              <a:rPr lang="en-US" dirty="0" smtClean="0"/>
              <a:t>To access it, type the </a:t>
            </a:r>
            <a:r>
              <a:rPr lang="en-US" dirty="0" err="1" smtClean="0"/>
              <a:t>url</a:t>
            </a:r>
            <a:r>
              <a:rPr lang="en-US" dirty="0" smtClean="0"/>
              <a:t> or do this:</a:t>
            </a:r>
          </a:p>
          <a:p>
            <a:pPr marL="491490" indent="-457200">
              <a:buAutoNum type="arabicPeriod"/>
            </a:pPr>
            <a:r>
              <a:rPr lang="en-US" dirty="0" smtClean="0"/>
              <a:t>Go to the Broughton homepage</a:t>
            </a:r>
          </a:p>
          <a:p>
            <a:pPr marL="491490" indent="-457200">
              <a:buAutoNum type="arabicPeriod"/>
            </a:pPr>
            <a:r>
              <a:rPr lang="en-US" dirty="0" smtClean="0"/>
              <a:t>Click the link at the top labeled ”Our School”</a:t>
            </a:r>
          </a:p>
          <a:p>
            <a:pPr marL="491490" indent="-457200">
              <a:buAutoNum type="arabicPeriod"/>
            </a:pPr>
            <a:r>
              <a:rPr lang="en-US" dirty="0" smtClean="0"/>
              <a:t>Click on “Staff Directory”</a:t>
            </a:r>
          </a:p>
          <a:p>
            <a:pPr marL="491490" indent="-457200">
              <a:buAutoNum type="arabicPeriod"/>
            </a:pPr>
            <a:r>
              <a:rPr lang="en-US" dirty="0" smtClean="0"/>
              <a:t>Find my name and click on website link</a:t>
            </a:r>
          </a:p>
          <a:p>
            <a:pPr marL="3429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Classroom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Be on time to class</a:t>
            </a:r>
          </a:p>
          <a:p>
            <a:pPr lvl="0"/>
            <a:r>
              <a:rPr lang="en-US" sz="2400" dirty="0"/>
              <a:t>Be prepared with needed materials</a:t>
            </a:r>
          </a:p>
          <a:p>
            <a:pPr lvl="0"/>
            <a:r>
              <a:rPr lang="en-US" sz="2400" dirty="0"/>
              <a:t>Participate in the assigned activities</a:t>
            </a:r>
          </a:p>
          <a:p>
            <a:pPr lvl="0"/>
            <a:r>
              <a:rPr lang="en-US" sz="2400" dirty="0"/>
              <a:t>Show </a:t>
            </a:r>
            <a:r>
              <a:rPr lang="en-US" sz="2400" b="1" u="sng" dirty="0"/>
              <a:t>respect</a:t>
            </a:r>
            <a:r>
              <a:rPr lang="en-US" sz="2400" dirty="0"/>
              <a:t> for your classmates, teacher, lab equipment, and safety guidelines at all times  </a:t>
            </a:r>
          </a:p>
          <a:p>
            <a:pPr lvl="0"/>
            <a:r>
              <a:rPr lang="en-US" sz="2400" dirty="0"/>
              <a:t>Have a positive attitude about learning, and ask questions!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3833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latin typeface="Century Gothic" pitchFamily="34" charset="0"/>
              </a:rPr>
              <a:t>Electronics Policy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00120" y="2304306"/>
            <a:ext cx="8964488" cy="474221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entury Gothic" pitchFamily="34" charset="0"/>
              </a:rPr>
              <a:t>If you are using your phone I will ask you politely to put it on my desk.  If you comply then you will get it back at the end of class</a:t>
            </a:r>
          </a:p>
          <a:p>
            <a:r>
              <a:rPr lang="en-US" sz="2800" dirty="0" smtClean="0">
                <a:latin typeface="Century Gothic" pitchFamily="34" charset="0"/>
              </a:rPr>
              <a:t>If you refuse it is an instant referral.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7584" y="3943623"/>
            <a:ext cx="3528392" cy="274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Chiller" pitchFamily="82" charset="0"/>
            </a:endParaRPr>
          </a:p>
        </p:txBody>
      </p:sp>
      <p:pic>
        <p:nvPicPr>
          <p:cNvPr id="1026" name="Picture 2" descr="http://claritysoberliving.com/wp-content/uploads/2013/11/no-cell-ph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82809"/>
            <a:ext cx="3301752" cy="212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063134"/>
            <a:ext cx="89644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lang="en-US" sz="2800" dirty="0" smtClean="0">
                <a:latin typeface="Century Gothic" pitchFamily="34" charset="0"/>
              </a:rPr>
              <a:t>There is a strict </a:t>
            </a:r>
            <a:r>
              <a:rPr lang="en-US" sz="2800" b="1" dirty="0" smtClean="0">
                <a:latin typeface="Century Gothic" pitchFamily="34" charset="0"/>
              </a:rPr>
              <a:t>NO CELL PHONE or EARBUD POLICY!!!!</a:t>
            </a:r>
          </a:p>
          <a:p>
            <a:pPr algn="ctr" fontAlgn="auto">
              <a:spcAft>
                <a:spcPts val="0"/>
              </a:spcAft>
              <a:buFontTx/>
              <a:buNone/>
            </a:pPr>
            <a:r>
              <a:rPr lang="en-US" sz="2800" b="1" dirty="0" smtClean="0">
                <a:latin typeface="Century Gothic" pitchFamily="34" charset="0"/>
              </a:rPr>
              <a:t>WHY?</a:t>
            </a:r>
          </a:p>
          <a:p>
            <a:pPr algn="ctr" fontAlgn="auto">
              <a:spcAft>
                <a:spcPts val="0"/>
              </a:spcAft>
              <a:buFontTx/>
              <a:buNone/>
            </a:pPr>
            <a:endParaRPr lang="en-US" sz="2800" b="1" dirty="0" smtClean="0">
              <a:latin typeface="Century Gothic" pitchFamily="34" charset="0"/>
            </a:endParaRPr>
          </a:p>
          <a:p>
            <a:pPr algn="ctr" fontAlgn="auto">
              <a:spcAft>
                <a:spcPts val="0"/>
              </a:spcAft>
              <a:buFontTx/>
              <a:buNone/>
            </a:pPr>
            <a:endParaRPr lang="en-US" sz="2800" b="1" dirty="0" smtClean="0">
              <a:latin typeface="Century Gothic" pitchFamily="34" charset="0"/>
            </a:endParaRPr>
          </a:p>
          <a:p>
            <a:pPr algn="ctr" fontAlgn="auto">
              <a:spcAft>
                <a:spcPts val="0"/>
              </a:spcAft>
              <a:buFontTx/>
              <a:buNone/>
            </a:pPr>
            <a:endParaRPr lang="en-US" sz="2800" b="1" dirty="0" smtClean="0">
              <a:latin typeface="Century Gothic" pitchFamily="34" charset="0"/>
            </a:endParaRPr>
          </a:p>
          <a:p>
            <a:pPr algn="ctr" fontAlgn="auto">
              <a:spcAft>
                <a:spcPts val="0"/>
              </a:spcAft>
              <a:buFontTx/>
              <a:buNone/>
            </a:pPr>
            <a:endParaRPr lang="en-US" sz="2800" b="1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406640" cy="731168"/>
          </a:xfrm>
        </p:spPr>
        <p:txBody>
          <a:bodyPr/>
          <a:lstStyle/>
          <a:p>
            <a:pPr algn="ctr"/>
            <a:r>
              <a:rPr lang="en-US" dirty="0" smtClean="0"/>
              <a:t>Classroom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55" y="1484784"/>
            <a:ext cx="7702869" cy="4824536"/>
          </a:xfrm>
        </p:spPr>
        <p:txBody>
          <a:bodyPr>
            <a:normAutofit lnSpcReduction="10000"/>
          </a:bodyPr>
          <a:lstStyle/>
          <a:p>
            <a:pPr marL="34290" indent="0">
              <a:buNone/>
            </a:pPr>
            <a:r>
              <a:rPr lang="en-US" sz="2800" b="1" dirty="0" smtClean="0"/>
              <a:t>Starting Class</a:t>
            </a:r>
          </a:p>
          <a:p>
            <a:pPr marL="3429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-Pick up papers for the day on cart near the door</a:t>
            </a:r>
          </a:p>
          <a:p>
            <a:pPr marL="34290" indent="0">
              <a:buNone/>
            </a:pPr>
            <a:r>
              <a:rPr lang="en-US" sz="2400" dirty="0" smtClean="0"/>
              <a:t>	-Sit </a:t>
            </a:r>
            <a:r>
              <a:rPr lang="en-US" sz="2400" u="sng" dirty="0" smtClean="0"/>
              <a:t>quietly</a:t>
            </a:r>
            <a:r>
              <a:rPr lang="en-US" sz="2400" dirty="0" smtClean="0"/>
              <a:t> and complete your </a:t>
            </a:r>
            <a:r>
              <a:rPr lang="en-US" sz="2400" dirty="0" err="1" smtClean="0"/>
              <a:t>bellwork</a:t>
            </a:r>
            <a:endParaRPr lang="en-US" sz="2400" dirty="0" smtClean="0"/>
          </a:p>
          <a:p>
            <a:pPr marL="3429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-Get homework out to turn in</a:t>
            </a:r>
          </a:p>
          <a:p>
            <a:pPr marL="34290" indent="0">
              <a:buNone/>
            </a:pPr>
            <a:endParaRPr lang="en-US" sz="2400" dirty="0"/>
          </a:p>
          <a:p>
            <a:pPr marL="34290" indent="0">
              <a:buNone/>
            </a:pPr>
            <a:r>
              <a:rPr lang="en-US" sz="2800" b="1" dirty="0" smtClean="0"/>
              <a:t>Makeup Work</a:t>
            </a:r>
          </a:p>
          <a:p>
            <a:pPr marL="3429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-Classwork- turned in within 2 class periods of your 	absence</a:t>
            </a:r>
          </a:p>
          <a:p>
            <a:pPr marL="3429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-Tests- taken within 2 days of your absence</a:t>
            </a:r>
          </a:p>
          <a:p>
            <a:pPr marL="3429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-Work that was due on the day of your absence is 	  due  the day you come back</a:t>
            </a:r>
          </a:p>
          <a:p>
            <a:pPr marL="34290" indent="0">
              <a:buNone/>
            </a:pPr>
            <a:endParaRPr lang="en-US" sz="2400" dirty="0"/>
          </a:p>
          <a:p>
            <a:pPr marL="3429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717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about me…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2" y="2060848"/>
            <a:ext cx="2843734" cy="3927908"/>
          </a:xfrm>
          <a:prstGeom prst="rect">
            <a:avLst/>
          </a:prstGeom>
        </p:spPr>
      </p:pic>
      <p:pic>
        <p:nvPicPr>
          <p:cNvPr id="1028" name="Picture 4" descr="http://goldsborodailynews.com/wp-content/uploads/Duk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46" y="2565730"/>
            <a:ext cx="3650833" cy="291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en-US" dirty="0"/>
              <a:t>Classroom Procedures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91264" cy="5382344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2800" b="1" dirty="0" smtClean="0"/>
              <a:t>Bathroom</a:t>
            </a:r>
            <a:r>
              <a:rPr lang="en-US" sz="3200" dirty="0" smtClean="0"/>
              <a:t> </a:t>
            </a:r>
          </a:p>
          <a:p>
            <a:pPr lvl="1"/>
            <a:r>
              <a:rPr lang="en-US" sz="2400" b="1" dirty="0" smtClean="0"/>
              <a:t>2 passes </a:t>
            </a:r>
            <a:r>
              <a:rPr lang="en-US" sz="2400" dirty="0" smtClean="0"/>
              <a:t>per quarter.  </a:t>
            </a:r>
          </a:p>
          <a:p>
            <a:pPr lvl="1"/>
            <a:r>
              <a:rPr lang="en-US" sz="2400" dirty="0" smtClean="0"/>
              <a:t>ASK PERMISSION, fill out the folder, take the pass, 5 minutes to hurry back!</a:t>
            </a:r>
          </a:p>
          <a:p>
            <a:pPr lvl="1"/>
            <a:endParaRPr lang="en-US" sz="1600" dirty="0" smtClean="0"/>
          </a:p>
          <a:p>
            <a:pPr marL="34290" indent="0">
              <a:buNone/>
            </a:pPr>
            <a:r>
              <a:rPr lang="en-US" sz="2800" b="1" dirty="0" smtClean="0"/>
              <a:t>Getting out of your seat </a:t>
            </a:r>
          </a:p>
          <a:p>
            <a:pPr lvl="1"/>
            <a:r>
              <a:rPr lang="en-US" sz="2400" dirty="0" smtClean="0"/>
              <a:t>Pencil sharpening, trash, etc. should be taken care of in between activities, not in the middle of a lesson</a:t>
            </a:r>
          </a:p>
          <a:p>
            <a:pPr marL="205740" lvl="1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4421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06640" cy="1356360"/>
          </a:xfrm>
        </p:spPr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404653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is ok if you don’t get things the first, second or even third time, but it is NOT ok to not try</a:t>
            </a:r>
          </a:p>
          <a:p>
            <a:r>
              <a:rPr lang="en-US" sz="2800" dirty="0" smtClean="0"/>
              <a:t>You WILL get it! I believe in you!</a:t>
            </a:r>
          </a:p>
          <a:p>
            <a:r>
              <a:rPr lang="en-US" sz="2800" dirty="0" smtClean="0"/>
              <a:t>Ask for help from me, from peers…</a:t>
            </a:r>
          </a:p>
          <a:p>
            <a:endParaRPr lang="en-US" sz="2800" dirty="0"/>
          </a:p>
          <a:p>
            <a:pPr marL="34290" indent="0" algn="ctr">
              <a:buNone/>
            </a:pPr>
            <a:r>
              <a:rPr lang="en-US" sz="2800" b="1" u="sng" dirty="0" smtClean="0"/>
              <a:t>My tutoring days: </a:t>
            </a:r>
          </a:p>
          <a:p>
            <a:pPr marL="34290" indent="0" algn="ctr">
              <a:buNone/>
            </a:pPr>
            <a:r>
              <a:rPr lang="en-US" sz="2600" dirty="0" smtClean="0"/>
              <a:t>Tuesdays and Thursdays (2:20-3:30)</a:t>
            </a:r>
          </a:p>
          <a:p>
            <a:pPr marL="205740" lvl="1" indent="0" algn="ctr">
              <a:buNone/>
            </a:pPr>
            <a:r>
              <a:rPr lang="en-US" sz="2600" dirty="0"/>
              <a:t>	</a:t>
            </a:r>
            <a:r>
              <a:rPr lang="en-US" sz="2600" dirty="0" smtClean="0"/>
              <a:t>By appointment if notified in advance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538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Century Gothic" pitchFamily="34" charset="0"/>
              </a:rPr>
              <a:t>Academic Integrity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Century Gothic" pitchFamily="34" charset="0"/>
              </a:rPr>
              <a:t>I have the expectation that everyone in this class will work to the </a:t>
            </a:r>
            <a:r>
              <a:rPr lang="en-US" sz="2800" u="sng" dirty="0" smtClean="0">
                <a:latin typeface="Century Gothic" pitchFamily="34" charset="0"/>
              </a:rPr>
              <a:t>best of their ability</a:t>
            </a:r>
            <a:r>
              <a:rPr lang="en-US" sz="2800" dirty="0" smtClean="0">
                <a:latin typeface="Century Gothic" pitchFamily="34" charset="0"/>
              </a:rPr>
              <a:t>. 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Century Gothic" pitchFamily="34" charset="0"/>
              </a:rPr>
              <a:t>Cheating will not be tolerated.  This includes copying ANY assignment, allowing someone to copy your work, using written notes on tests/quizzes, talking/texting during assessments, etc.  </a:t>
            </a:r>
          </a:p>
          <a:p>
            <a:pPr algn="ctr" eaLnBrk="1" hangingPunct="1">
              <a:buFontTx/>
              <a:buNone/>
            </a:pPr>
            <a:r>
              <a:rPr lang="en-US" sz="2800" b="1" u="sng" dirty="0" smtClean="0">
                <a:latin typeface="Century Gothic" pitchFamily="34" charset="0"/>
              </a:rPr>
              <a:t>Cheating = NO CREDIT</a:t>
            </a:r>
          </a:p>
        </p:txBody>
      </p:sp>
    </p:spTree>
    <p:extLst>
      <p:ext uri="{BB962C8B-B14F-4D97-AF65-F5344CB8AC3E}">
        <p14:creationId xmlns:p14="http://schemas.microsoft.com/office/powerpoint/2010/main" val="30975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1034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latin typeface="Century Gothic" pitchFamily="34" charset="0"/>
              </a:rPr>
              <a:t>Tips for Success </a:t>
            </a:r>
            <a:r>
              <a:rPr lang="en-US" dirty="0" smtClean="0">
                <a:latin typeface="Century Gothic" pitchFamily="34" charset="0"/>
                <a:sym typeface="Wingdings" pitchFamily="2" charset="2"/>
              </a:rPr>
              <a:t> </a:t>
            </a:r>
            <a:endParaRPr lang="en-US" dirty="0" smtClean="0">
              <a:latin typeface="Century Gothic" pitchFamily="34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Century Gothic" pitchFamily="34" charset="0"/>
              </a:rPr>
              <a:t>Always come to class with a positive attitude</a:t>
            </a:r>
          </a:p>
          <a:p>
            <a:pPr eaLnBrk="1" hangingPunct="1"/>
            <a:r>
              <a:rPr lang="en-US" sz="2800" dirty="0" smtClean="0">
                <a:latin typeface="Century Gothic" pitchFamily="34" charset="0"/>
              </a:rPr>
              <a:t>Participate in class</a:t>
            </a:r>
          </a:p>
          <a:p>
            <a:pPr eaLnBrk="1" hangingPunct="1"/>
            <a:r>
              <a:rPr lang="en-US" sz="2800" dirty="0" smtClean="0">
                <a:latin typeface="Century Gothic" pitchFamily="34" charset="0"/>
              </a:rPr>
              <a:t>Don’t be afraid to make mistakes</a:t>
            </a:r>
          </a:p>
          <a:p>
            <a:pPr eaLnBrk="1" hangingPunct="1"/>
            <a:r>
              <a:rPr lang="en-US" sz="2800" dirty="0" smtClean="0">
                <a:latin typeface="Century Gothic" pitchFamily="34" charset="0"/>
              </a:rPr>
              <a:t>Take good notes during class; highlight key ideas</a:t>
            </a:r>
          </a:p>
          <a:p>
            <a:pPr eaLnBrk="1" hangingPunct="1"/>
            <a:r>
              <a:rPr lang="en-US" sz="2800" dirty="0" smtClean="0">
                <a:latin typeface="Century Gothic" pitchFamily="34" charset="0"/>
              </a:rPr>
              <a:t>Spend a minimum of 15 minutes every night reviewing </a:t>
            </a:r>
            <a:r>
              <a:rPr lang="en-US" sz="2800" dirty="0" err="1" smtClean="0">
                <a:latin typeface="Century Gothic" pitchFamily="34" charset="0"/>
              </a:rPr>
              <a:t>classwork</a:t>
            </a:r>
            <a:r>
              <a:rPr lang="en-US" sz="2800" dirty="0" smtClean="0">
                <a:latin typeface="Century Gothic" pitchFamily="34" charset="0"/>
              </a:rPr>
              <a:t> and notes</a:t>
            </a:r>
          </a:p>
          <a:p>
            <a:pPr eaLnBrk="1" hangingPunct="1"/>
            <a:r>
              <a:rPr lang="en-US" sz="2800" dirty="0" smtClean="0">
                <a:latin typeface="Century Gothic" pitchFamily="34" charset="0"/>
              </a:rPr>
              <a:t>Do your homework for extra practice</a:t>
            </a:r>
          </a:p>
          <a:p>
            <a:pPr eaLnBrk="1" hangingPunct="1"/>
            <a:r>
              <a:rPr lang="en-US" sz="2800" dirty="0" smtClean="0">
                <a:latin typeface="Century Gothic" pitchFamily="34" charset="0"/>
              </a:rPr>
              <a:t>Don’t hesitate to ask for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Set a Class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personally want to accomplish this semester?</a:t>
            </a:r>
          </a:p>
          <a:p>
            <a:r>
              <a:rPr lang="en-US" sz="2800" dirty="0" smtClean="0"/>
              <a:t>What do WE as a class want to accomplish this semester?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87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628800"/>
            <a:ext cx="4362822" cy="1356360"/>
          </a:xfrm>
        </p:spPr>
        <p:txBody>
          <a:bodyPr/>
          <a:lstStyle/>
          <a:p>
            <a:r>
              <a:rPr lang="en-US" dirty="0" smtClean="0"/>
              <a:t>Welcome Activity!</a:t>
            </a:r>
            <a:endParaRPr lang="en-US" dirty="0"/>
          </a:p>
        </p:txBody>
      </p:sp>
      <p:pic>
        <p:nvPicPr>
          <p:cNvPr id="3074" name="Picture 2" descr="Image result for 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7" y="3068960"/>
            <a:ext cx="8136904" cy="29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4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84380"/>
            <a:ext cx="7406640" cy="875184"/>
          </a:xfrm>
        </p:spPr>
        <p:txBody>
          <a:bodyPr/>
          <a:lstStyle/>
          <a:p>
            <a:r>
              <a:rPr lang="en-US" dirty="0" smtClean="0"/>
              <a:t>Fly Genetics</a:t>
            </a:r>
            <a:endParaRPr lang="en-US" dirty="0"/>
          </a:p>
        </p:txBody>
      </p:sp>
      <p:pic>
        <p:nvPicPr>
          <p:cNvPr id="4" name="Picture 2" descr="https://sites.google.com/site/noorlabduke/_/rsrc/1400713269939/jenny-gredler/Gredler.JPG?height=300&amp;widt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5154149" cy="38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buffalo.edu/content/dam/www/news/imported/hires/drosophila-yaku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7860"/>
            <a:ext cx="3238394" cy="21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1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264" y="260648"/>
            <a:ext cx="7406640" cy="1356360"/>
          </a:xfrm>
        </p:spPr>
        <p:txBody>
          <a:bodyPr/>
          <a:lstStyle/>
          <a:p>
            <a:pPr algn="ctr"/>
            <a:r>
              <a:rPr lang="en-US" dirty="0" smtClean="0"/>
              <a:t>Laney High School</a:t>
            </a:r>
            <a:endParaRPr lang="en-US" dirty="0"/>
          </a:p>
        </p:txBody>
      </p:sp>
      <p:pic>
        <p:nvPicPr>
          <p:cNvPr id="1026" name="Picture 2" descr="Image result for laney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12" y="1844824"/>
            <a:ext cx="3201144" cy="355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119" y="404664"/>
            <a:ext cx="7570787" cy="792087"/>
          </a:xfrm>
        </p:spPr>
        <p:txBody>
          <a:bodyPr/>
          <a:lstStyle/>
          <a:p>
            <a:pPr marL="34290" indent="0" algn="ctr">
              <a:buNone/>
            </a:pPr>
            <a:r>
              <a:rPr lang="en-US" sz="4000" dirty="0" smtClean="0"/>
              <a:t>Lucy, Scout &amp; Ella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032448" cy="302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2407" y="1860420"/>
            <a:ext cx="5132802" cy="38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70" y="-3123"/>
            <a:ext cx="7406640" cy="1356360"/>
          </a:xfrm>
        </p:spPr>
        <p:txBody>
          <a:bodyPr/>
          <a:lstStyle/>
          <a:p>
            <a:pPr algn="ctr"/>
            <a:r>
              <a:rPr lang="en-US" sz="3800" dirty="0" smtClean="0"/>
              <a:t>My Family</a:t>
            </a:r>
            <a:endParaRPr lang="en-US" sz="3800" dirty="0"/>
          </a:p>
        </p:txBody>
      </p:sp>
      <p:pic>
        <p:nvPicPr>
          <p:cNvPr id="1026" name="Picture 2" descr="Image may contain: 3 people, including Jenny Tyler and John Tyler, people smiling, people standing, ocean, sky, shorts, outdoor and wa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2"/>
          <a:stretch/>
        </p:blipFill>
        <p:spPr bwMode="auto">
          <a:xfrm>
            <a:off x="2483768" y="1052736"/>
            <a:ext cx="42844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 was in High School…</a:t>
            </a:r>
            <a:endParaRPr lang="en-US" dirty="0"/>
          </a:p>
        </p:txBody>
      </p:sp>
      <p:pic>
        <p:nvPicPr>
          <p:cNvPr id="2050" name="Picture 2" descr="http://wallpaper-download.net/wallpapers/football-wallpapers-soccer-ball-wallpaper-wallpaper-36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yinterestingfacts.com/wp-content/uploads/2014/01/Flute-fa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912435" cy="29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896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7406640" cy="1356360"/>
          </a:xfrm>
        </p:spPr>
        <p:txBody>
          <a:bodyPr/>
          <a:lstStyle/>
          <a:p>
            <a:r>
              <a:rPr lang="en-US" dirty="0" smtClean="0"/>
              <a:t>Something Unique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473408" cy="3355056"/>
          </a:xfrm>
        </p:spPr>
      </p:pic>
    </p:spTree>
    <p:extLst>
      <p:ext uri="{BB962C8B-B14F-4D97-AF65-F5344CB8AC3E}">
        <p14:creationId xmlns:p14="http://schemas.microsoft.com/office/powerpoint/2010/main" val="32619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e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89269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057" y="332656"/>
            <a:ext cx="7406640" cy="731168"/>
          </a:xfrm>
        </p:spPr>
        <p:txBody>
          <a:bodyPr/>
          <a:lstStyle/>
          <a:p>
            <a:pPr algn="ctr"/>
            <a:r>
              <a:rPr lang="en-US" dirty="0" smtClean="0"/>
              <a:t>Favorite Things in the World</a:t>
            </a:r>
            <a:endParaRPr lang="en-US" dirty="0"/>
          </a:p>
        </p:txBody>
      </p:sp>
      <p:pic>
        <p:nvPicPr>
          <p:cNvPr id="3074" name="Picture 2" descr="http://mitchellschicago.com/wp-content/uploads/2014/03/min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r="8109"/>
          <a:stretch/>
        </p:blipFill>
        <p:spPr bwMode="auto">
          <a:xfrm>
            <a:off x="611560" y="1196753"/>
            <a:ext cx="2304256" cy="25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inding ne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6" y="4777501"/>
            <a:ext cx="2232250" cy="148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ai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3250851" cy="203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kaya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25" y="4077072"/>
            <a:ext cx="2145363" cy="21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ik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73" y="4941168"/>
            <a:ext cx="1504292" cy="154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53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4719</TotalTime>
  <Words>596</Words>
  <Application>Microsoft Office PowerPoint</Application>
  <PresentationFormat>On-screen Show (4:3)</PresentationFormat>
  <Paragraphs>131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Chiller</vt:lpstr>
      <vt:lpstr>Corbel</vt:lpstr>
      <vt:lpstr>Wingdings</vt:lpstr>
      <vt:lpstr>Basis</vt:lpstr>
      <vt:lpstr> Welcome to     with Mrs. Tyler!</vt:lpstr>
      <vt:lpstr>A little about me…</vt:lpstr>
      <vt:lpstr>Fly Genetics</vt:lpstr>
      <vt:lpstr>Laney High School</vt:lpstr>
      <vt:lpstr>PowerPoint Presentation</vt:lpstr>
      <vt:lpstr>My Family</vt:lpstr>
      <vt:lpstr>When I was in High School…</vt:lpstr>
      <vt:lpstr>Something Unique</vt:lpstr>
      <vt:lpstr>Favorite Things in the World</vt:lpstr>
      <vt:lpstr>What is Biology?</vt:lpstr>
      <vt:lpstr>Course Overview</vt:lpstr>
      <vt:lpstr>Syllabus</vt:lpstr>
      <vt:lpstr>Required Materials</vt:lpstr>
      <vt:lpstr>Grading – Point System</vt:lpstr>
      <vt:lpstr>Sign Up for Remind 1o1</vt:lpstr>
      <vt:lpstr>Class Website</vt:lpstr>
      <vt:lpstr>Classroom Expectations</vt:lpstr>
      <vt:lpstr>Electronics Policy</vt:lpstr>
      <vt:lpstr>Classroom Procedures</vt:lpstr>
      <vt:lpstr>Classroom Procedures</vt:lpstr>
      <vt:lpstr>Remember</vt:lpstr>
      <vt:lpstr>Academic Integrity</vt:lpstr>
      <vt:lpstr>Tips for Success  </vt:lpstr>
      <vt:lpstr>Set a Class Goal</vt:lpstr>
      <vt:lpstr>Welcome Activity!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Jennifer Tyler</cp:lastModifiedBy>
  <cp:revision>136</cp:revision>
  <dcterms:created xsi:type="dcterms:W3CDTF">2010-05-23T14:28:12Z</dcterms:created>
  <dcterms:modified xsi:type="dcterms:W3CDTF">2019-08-19T18:23:56Z</dcterms:modified>
</cp:coreProperties>
</file>